
<file path=[Content_Types].xml><?xml version="1.0" encoding="utf-8"?>
<Types xmlns="http://schemas.openxmlformats.org/package/2006/content-types">
  <Override PartName="/ppt/slideLayouts/slideLayout4.xml" ContentType="application/vnd.openxmlformats-officedocument.presentationml.slideLayout+xml"/>
  <Default Extension="jpeg" ContentType="image/jpeg"/>
  <Override PartName="/ppt/slideLayouts/slideLayout6.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Default Extension="rels" ContentType="application/vnd.openxmlformats-package.relationship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s/slide4.xml" ContentType="application/vnd.openxmlformats-officedocument.presentationml.slide+xml"/>
  <Override PartName="/ppt/viewProps.xml" ContentType="application/vnd.openxmlformats-officedocument.presentationml.viewProps+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s/slide8.xml" ContentType="application/vnd.openxmlformats-officedocument.presentationml.slide+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Override PartName="/ppt/presProps.xml" ContentType="application/vnd.openxmlformats-officedocument.presentationml.presProps+xml"/>
  <Override PartName="/ppt/tableStyles.xml" ContentType="application/vnd.openxmlformats-officedocument.presentationml.tableStyles+xml"/>
  <Override PartName="/ppt/theme/theme1.xml" ContentType="application/vnd.openxmlformats-officedocument.theme+xml"/>
  <Override PartName="/ppt/slides/slide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60" r:id="rId5"/>
    <p:sldId id="259" r:id="rId6"/>
    <p:sldId id="261" r:id="rId7"/>
    <p:sldId id="262"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98" d="100"/>
          <a:sy n="98" d="100"/>
        </p:scale>
        <p:origin x="-624"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printerSettings" Target="printerSettings/printerSettings1.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96ABC9B-1393-B140-8113-8B59447C6807}" type="datetimeFigureOut">
              <a:rPr lang="en-US" smtClean="0"/>
              <a:pPr/>
              <a:t>10/24/12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663418-6BC7-B444-98E1-28238CCFA94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6ABC9B-1393-B140-8113-8B59447C6807}" type="datetimeFigureOut">
              <a:rPr lang="en-US" smtClean="0"/>
              <a:pPr/>
              <a:t>10/24/12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663418-6BC7-B444-98E1-28238CCFA94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6ABC9B-1393-B140-8113-8B59447C6807}" type="datetimeFigureOut">
              <a:rPr lang="en-US" smtClean="0"/>
              <a:pPr/>
              <a:t>10/24/12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663418-6BC7-B444-98E1-28238CCFA94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6ABC9B-1393-B140-8113-8B59447C6807}" type="datetimeFigureOut">
              <a:rPr lang="en-US" smtClean="0"/>
              <a:pPr/>
              <a:t>10/24/12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663418-6BC7-B444-98E1-28238CCFA94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96ABC9B-1393-B140-8113-8B59447C6807}" type="datetimeFigureOut">
              <a:rPr lang="en-US" smtClean="0"/>
              <a:pPr/>
              <a:t>10/24/12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663418-6BC7-B444-98E1-28238CCFA94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96ABC9B-1393-B140-8113-8B59447C6807}" type="datetimeFigureOut">
              <a:rPr lang="en-US" smtClean="0"/>
              <a:pPr/>
              <a:t>10/24/12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663418-6BC7-B444-98E1-28238CCFA94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96ABC9B-1393-B140-8113-8B59447C6807}" type="datetimeFigureOut">
              <a:rPr lang="en-US" smtClean="0"/>
              <a:pPr/>
              <a:t>10/24/12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B663418-6BC7-B444-98E1-28238CCFA94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96ABC9B-1393-B140-8113-8B59447C6807}" type="datetimeFigureOut">
              <a:rPr lang="en-US" smtClean="0"/>
              <a:pPr/>
              <a:t>10/24/12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B663418-6BC7-B444-98E1-28238CCFA94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96ABC9B-1393-B140-8113-8B59447C6807}" type="datetimeFigureOut">
              <a:rPr lang="en-US" smtClean="0"/>
              <a:pPr/>
              <a:t>10/24/12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B663418-6BC7-B444-98E1-28238CCFA94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96ABC9B-1393-B140-8113-8B59447C6807}" type="datetimeFigureOut">
              <a:rPr lang="en-US" smtClean="0"/>
              <a:pPr/>
              <a:t>10/24/12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663418-6BC7-B444-98E1-28238CCFA94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96ABC9B-1393-B140-8113-8B59447C6807}" type="datetimeFigureOut">
              <a:rPr lang="en-US" smtClean="0"/>
              <a:pPr/>
              <a:t>10/24/12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663418-6BC7-B444-98E1-28238CCFA94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6ABC9B-1393-B140-8113-8B59447C6807}" type="datetimeFigureOut">
              <a:rPr lang="en-US" smtClean="0"/>
              <a:pPr/>
              <a:t>10/24/12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663418-6BC7-B444-98E1-28238CCFA94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Research in Support of Simulation</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Empirical Studies</a:t>
            </a:r>
            <a:endParaRPr lang="en-US" dirty="0"/>
          </a:p>
        </p:txBody>
      </p:sp>
      <p:sp>
        <p:nvSpPr>
          <p:cNvPr id="3" name="Content Placeholder 2"/>
          <p:cNvSpPr>
            <a:spLocks noGrp="1"/>
          </p:cNvSpPr>
          <p:nvPr>
            <p:ph idx="1"/>
          </p:nvPr>
        </p:nvSpPr>
        <p:spPr/>
        <p:txBody>
          <a:bodyPr/>
          <a:lstStyle/>
          <a:p>
            <a:r>
              <a:rPr lang="en-US" dirty="0" smtClean="0"/>
              <a:t>Enhances students’ understanding, allowing better application and relation of material than in a group not participating in simulation</a:t>
            </a:r>
          </a:p>
          <a:p>
            <a:pPr lvl="1"/>
            <a:r>
              <a:rPr lang="en-US" dirty="0" smtClean="0"/>
              <a:t>(Van </a:t>
            </a:r>
            <a:r>
              <a:rPr lang="en-US" dirty="0" err="1" smtClean="0"/>
              <a:t>der</a:t>
            </a:r>
            <a:r>
              <a:rPr lang="en-US" dirty="0" smtClean="0"/>
              <a:t> </a:t>
            </a:r>
            <a:r>
              <a:rPr lang="en-US" dirty="0" err="1" smtClean="0"/>
              <a:t>Meij</a:t>
            </a:r>
            <a:r>
              <a:rPr lang="en-US" dirty="0" smtClean="0"/>
              <a:t>, 2011)</a:t>
            </a:r>
          </a:p>
          <a:p>
            <a:r>
              <a:rPr lang="en-US" dirty="0" smtClean="0"/>
              <a:t>Recognizably greater learning demonstrated by those using simulations because of active, rather than passive, learning of skills</a:t>
            </a:r>
          </a:p>
          <a:p>
            <a:pPr lvl="1"/>
            <a:r>
              <a:rPr lang="en-US" dirty="0" smtClean="0"/>
              <a:t>(</a:t>
            </a:r>
            <a:r>
              <a:rPr lang="en-US" dirty="0" err="1" smtClean="0"/>
              <a:t>Sitzmann</a:t>
            </a:r>
            <a:r>
              <a:rPr lang="en-US" dirty="0" smtClean="0"/>
              <a:t>, 2011)</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Applications in the History Classroom</a:t>
            </a:r>
            <a:endParaRPr lang="en-US" dirty="0"/>
          </a:p>
        </p:txBody>
      </p:sp>
      <p:sp>
        <p:nvSpPr>
          <p:cNvPr id="3" name="Content Placeholder 2"/>
          <p:cNvSpPr>
            <a:spLocks noGrp="1"/>
          </p:cNvSpPr>
          <p:nvPr>
            <p:ph idx="1"/>
          </p:nvPr>
        </p:nvSpPr>
        <p:spPr/>
        <p:txBody>
          <a:bodyPr>
            <a:normAutofit/>
          </a:bodyPr>
          <a:lstStyle/>
          <a:p>
            <a:r>
              <a:rPr lang="en-US" dirty="0" smtClean="0"/>
              <a:t>California Teachers’ Curriculum Institute’s History Alive! Program explores history by having students participate in a press conference as individuals who played pivotal roles in history</a:t>
            </a:r>
          </a:p>
          <a:p>
            <a:pPr lvl="1"/>
            <a:r>
              <a:rPr lang="en-US" dirty="0" smtClean="0"/>
              <a:t>(Alvarez, 2008)</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Applications in the History Classroom</a:t>
            </a:r>
            <a:endParaRPr lang="en-US" dirty="0"/>
          </a:p>
        </p:txBody>
      </p:sp>
      <p:sp>
        <p:nvSpPr>
          <p:cNvPr id="3" name="Content Placeholder 2"/>
          <p:cNvSpPr>
            <a:spLocks noGrp="1"/>
          </p:cNvSpPr>
          <p:nvPr>
            <p:ph idx="1"/>
          </p:nvPr>
        </p:nvSpPr>
        <p:spPr/>
        <p:txBody>
          <a:bodyPr>
            <a:normAutofit lnSpcReduction="10000"/>
          </a:bodyPr>
          <a:lstStyle/>
          <a:p>
            <a:r>
              <a:rPr lang="en-US" dirty="0" smtClean="0"/>
              <a:t>Students admit that they enjoy “being part of history” and that they can “better visualize what things were like”.</a:t>
            </a:r>
          </a:p>
          <a:p>
            <a:r>
              <a:rPr lang="en-US" dirty="0" smtClean="0"/>
              <a:t>New teachers are widely encouraged to use dynamic instructional methods like simulation but it can be difficult to do so because they have had little or no models during their teacher education.</a:t>
            </a:r>
          </a:p>
          <a:p>
            <a:pPr lvl="1"/>
            <a:r>
              <a:rPr lang="en-US" dirty="0" smtClean="0"/>
              <a:t>(</a:t>
            </a:r>
            <a:r>
              <a:rPr lang="en-US" dirty="0" err="1" smtClean="0"/>
              <a:t>Maloy</a:t>
            </a:r>
            <a:r>
              <a:rPr lang="en-US" dirty="0" smtClean="0"/>
              <a:t>, 2010)</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Some Shortcomings </a:t>
            </a:r>
            <a:r>
              <a:rPr lang="en-US" dirty="0" smtClean="0"/>
              <a:t>of Simulation</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Games and simulations are helpful, addressing several formerly neglected learning styles, but they are not for everyone and they work best when supplemented with peer collaboration and facilitator intervention</a:t>
            </a:r>
          </a:p>
          <a:p>
            <a:pPr lvl="1"/>
            <a:r>
              <a:rPr lang="en-US" dirty="0" smtClean="0"/>
              <a:t>(</a:t>
            </a:r>
            <a:r>
              <a:rPr lang="en-US" dirty="0" err="1" smtClean="0"/>
              <a:t>Chatterjee</a:t>
            </a:r>
            <a:r>
              <a:rPr lang="en-US" dirty="0" smtClean="0"/>
              <a:t>, 2011)</a:t>
            </a:r>
          </a:p>
          <a:p>
            <a:r>
              <a:rPr lang="en-US" dirty="0" smtClean="0"/>
              <a:t>Students who do not yet possess enough knowledge to play their parts well and students who overact can lead to distractions and setbacks.</a:t>
            </a:r>
          </a:p>
          <a:p>
            <a:pPr lvl="1"/>
            <a:r>
              <a:rPr lang="en-US" dirty="0" smtClean="0"/>
              <a:t>(</a:t>
            </a:r>
            <a:r>
              <a:rPr lang="en-US" dirty="0" err="1" smtClean="0"/>
              <a:t>Maloy</a:t>
            </a:r>
            <a:r>
              <a:rPr lang="en-US" dirty="0" smtClean="0"/>
              <a:t>, 2010) </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Educational Value of Video Games</a:t>
            </a:r>
            <a:endParaRPr lang="en-US" dirty="0"/>
          </a:p>
        </p:txBody>
      </p:sp>
      <p:sp>
        <p:nvSpPr>
          <p:cNvPr id="3" name="Content Placeholder 2"/>
          <p:cNvSpPr>
            <a:spLocks noGrp="1"/>
          </p:cNvSpPr>
          <p:nvPr>
            <p:ph idx="1"/>
          </p:nvPr>
        </p:nvSpPr>
        <p:spPr/>
        <p:txBody>
          <a:bodyPr/>
          <a:lstStyle/>
          <a:p>
            <a:r>
              <a:rPr lang="en-US" dirty="0" smtClean="0"/>
              <a:t>In a study at Northern Kentucky University, students simulate developing a civilization, building diplomatic relations, developing trade relations, and establishing military and peace alliances by playing Civilization.</a:t>
            </a:r>
          </a:p>
          <a:p>
            <a:pPr lvl="1"/>
            <a:r>
              <a:rPr lang="en-US" dirty="0" smtClean="0"/>
              <a:t>(Weir, 2011)</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Educational Value of Video Games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Gaming history is not a crass attempt to make the subject relevant to today’s kids. Rather it’s an attempt to revitalize history with the kind of technology that kids have pioneered. And why not? After all, the Game Boy generation is growing up. And, as they seek a deeper understanding of the world we live in, they may not turn first to the bookshelves. They may demand to play – or rather replay – the great game of history for themselves.</a:t>
            </a:r>
          </a:p>
          <a:p>
            <a:pPr lvl="1"/>
            <a:r>
              <a:rPr lang="en-US" dirty="0" smtClean="0"/>
              <a:t>(Niall Ferguson, Historian at Harvard University)</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Simulation Can Work in Any Classroom</a:t>
            </a:r>
            <a:endParaRPr lang="en-US" dirty="0"/>
          </a:p>
        </p:txBody>
      </p:sp>
      <p:sp>
        <p:nvSpPr>
          <p:cNvPr id="3" name="Content Placeholder 2"/>
          <p:cNvSpPr>
            <a:spLocks noGrp="1"/>
          </p:cNvSpPr>
          <p:nvPr>
            <p:ph idx="1"/>
          </p:nvPr>
        </p:nvSpPr>
        <p:spPr/>
        <p:txBody>
          <a:bodyPr>
            <a:normAutofit/>
          </a:bodyPr>
          <a:lstStyle/>
          <a:p>
            <a:r>
              <a:rPr lang="en-US" dirty="0" smtClean="0"/>
              <a:t>Simulation can help educators create a context that enables meaningful practice in any classroom</a:t>
            </a:r>
          </a:p>
          <a:p>
            <a:pPr lvl="1"/>
            <a:r>
              <a:rPr lang="en-US" dirty="0" smtClean="0"/>
              <a:t>English</a:t>
            </a:r>
          </a:p>
          <a:p>
            <a:pPr lvl="1"/>
            <a:r>
              <a:rPr lang="en-US" dirty="0" smtClean="0"/>
              <a:t>Foreign Language</a:t>
            </a:r>
          </a:p>
          <a:p>
            <a:pPr lvl="1"/>
            <a:r>
              <a:rPr lang="en-US" dirty="0" smtClean="0"/>
              <a:t>Mathematics</a:t>
            </a:r>
          </a:p>
          <a:p>
            <a:pPr lvl="1"/>
            <a:r>
              <a:rPr lang="en-US" dirty="0" smtClean="0"/>
              <a:t>Science</a:t>
            </a:r>
          </a:p>
          <a:p>
            <a:pPr lvl="1"/>
            <a:endParaRPr lang="en-US" dirty="0" smtClean="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80</TotalTime>
  <Words>404</Words>
  <Application>Microsoft Macintosh PowerPoint</Application>
  <PresentationFormat>On-screen Show (4:3)</PresentationFormat>
  <Paragraphs>30</Paragraphs>
  <Slides>8</Slides>
  <Notes>0</Notes>
  <HiddenSlides>0</HiddenSlides>
  <MMClips>0</MMClips>
  <ScaleCrop>false</ScaleCrop>
  <HeadingPairs>
    <vt:vector size="4" baseType="variant">
      <vt:variant>
        <vt:lpstr>Design Template</vt:lpstr>
      </vt:variant>
      <vt:variant>
        <vt:i4>1</vt:i4>
      </vt:variant>
      <vt:variant>
        <vt:lpstr>Slide Titles</vt:lpstr>
      </vt:variant>
      <vt:variant>
        <vt:i4>8</vt:i4>
      </vt:variant>
    </vt:vector>
  </HeadingPairs>
  <TitlesOfParts>
    <vt:vector size="9" baseType="lpstr">
      <vt:lpstr>Office Theme</vt:lpstr>
      <vt:lpstr>Research in Support of Simulation</vt:lpstr>
      <vt:lpstr>Empirical Studies</vt:lpstr>
      <vt:lpstr>Applications in the History Classroom</vt:lpstr>
      <vt:lpstr>Applications in the History Classroom</vt:lpstr>
      <vt:lpstr>Some Shortcomings of Simulation</vt:lpstr>
      <vt:lpstr>The Educational Value of Video Games</vt:lpstr>
      <vt:lpstr>The Educational Value of Video Games</vt:lpstr>
      <vt:lpstr>Simulation Can Work in Any Classroom</vt:lpstr>
    </vt:vector>
  </TitlesOfParts>
  <Company>CCP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in Support of Simulation</dc:title>
  <dc:creator>Peter Knepp</dc:creator>
  <cp:lastModifiedBy>Peter Knepp</cp:lastModifiedBy>
  <cp:revision>5</cp:revision>
  <dcterms:created xsi:type="dcterms:W3CDTF">2012-10-24T21:50:07Z</dcterms:created>
  <dcterms:modified xsi:type="dcterms:W3CDTF">2012-10-24T22:19:28Z</dcterms:modified>
</cp:coreProperties>
</file>